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9" r:id="rId4"/>
    <p:sldId id="258" r:id="rId5"/>
    <p:sldId id="260" r:id="rId6"/>
    <p:sldId id="261" r:id="rId7"/>
    <p:sldId id="262" r:id="rId8"/>
    <p:sldId id="263" r:id="rId9"/>
    <p:sldId id="264" r:id="rId10"/>
    <p:sldId id="265"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46"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BC73B4A7-DD63-4025-930C-C05BFBC2AE3D}" type="datetimeFigureOut">
              <a:rPr lang="en-GB" smtClean="0"/>
              <a:t>23/12/2021</a:t>
            </a:fld>
            <a:endParaRPr lang="en-GB"/>
          </a:p>
        </p:txBody>
      </p:sp>
      <p:sp>
        <p:nvSpPr>
          <p:cNvPr id="19" name="Footer Placeholder 18"/>
          <p:cNvSpPr>
            <a:spLocks noGrp="1"/>
          </p:cNvSpPr>
          <p:nvPr>
            <p:ph type="ftr" sz="quarter" idx="11"/>
          </p:nvPr>
        </p:nvSpPr>
        <p:spPr/>
        <p:txBody>
          <a:bodyPr/>
          <a:lstStyle/>
          <a:p>
            <a:endParaRPr lang="en-GB"/>
          </a:p>
        </p:txBody>
      </p:sp>
      <p:sp>
        <p:nvSpPr>
          <p:cNvPr id="27" name="Slide Number Placeholder 26"/>
          <p:cNvSpPr>
            <a:spLocks noGrp="1"/>
          </p:cNvSpPr>
          <p:nvPr>
            <p:ph type="sldNum" sz="quarter" idx="12"/>
          </p:nvPr>
        </p:nvSpPr>
        <p:spPr/>
        <p:txBody>
          <a:bodyPr/>
          <a:lstStyle/>
          <a:p>
            <a:fld id="{97332AA6-7B9A-47EF-821C-926AC120ECC0}"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C73B4A7-DD63-4025-930C-C05BFBC2AE3D}" type="datetimeFigureOut">
              <a:rPr lang="en-GB" smtClean="0"/>
              <a:t>23/12/2021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332AA6-7B9A-47EF-821C-926AC120ECC0}"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BC73B4A7-DD63-4025-930C-C05BFBC2AE3D}" type="datetimeFigureOut">
              <a:rPr lang="en-GB" smtClean="0"/>
              <a:t>23/12/2021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332AA6-7B9A-47EF-821C-926AC120ECC0}"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BC73B4A7-DD63-4025-930C-C05BFBC2AE3D}" type="datetimeFigureOut">
              <a:rPr lang="en-GB" smtClean="0"/>
              <a:t>23/12/2021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7332AA6-7B9A-47EF-821C-926AC120ECC0}"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BC73B4A7-DD63-4025-930C-C05BFBC2AE3D}" type="datetimeFigureOut">
              <a:rPr lang="en-GB" smtClean="0"/>
              <a:t>23/12/2021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7332AA6-7B9A-47EF-821C-926AC120ECC0}"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BC73B4A7-DD63-4025-930C-C05BFBC2AE3D}" type="datetimeFigureOut">
              <a:rPr lang="en-GB" smtClean="0"/>
              <a:t>23/12/2021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7332AA6-7B9A-47EF-821C-926AC120ECC0}"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C73B4A7-DD63-4025-930C-C05BFBC2AE3D}" type="datetimeFigureOut">
              <a:rPr lang="en-GB" smtClean="0"/>
              <a:t>23/12/2021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7332AA6-7B9A-47EF-821C-926AC120ECC0}"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BC73B4A7-DD63-4025-930C-C05BFBC2AE3D}" type="datetimeFigureOut">
              <a:rPr lang="en-GB" smtClean="0"/>
              <a:t>23/12/2021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7332AA6-7B9A-47EF-821C-926AC120ECC0}"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BC73B4A7-DD63-4025-930C-C05BFBC2AE3D}" type="datetimeFigureOut">
              <a:rPr lang="en-GB" smtClean="0"/>
              <a:t>23/12/2021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8077200" y="6356350"/>
            <a:ext cx="609600" cy="365125"/>
          </a:xfrm>
        </p:spPr>
        <p:txBody>
          <a:bodyPr/>
          <a:lstStyle/>
          <a:p>
            <a:fld id="{97332AA6-7B9A-47EF-821C-926AC120ECC0}" type="slidenum">
              <a:rPr lang="en-GB" smtClean="0"/>
              <a:t>‹#›</a:t>
            </a:fld>
            <a:endParaRPr lang="en-GB"/>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C73B4A7-DD63-4025-930C-C05BFBC2AE3D}" type="datetimeFigureOut">
              <a:rPr lang="en-GB" smtClean="0"/>
              <a:t>23/12/2021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332AA6-7B9A-47EF-821C-926AC120ECC0}"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C73B4A7-DD63-4025-930C-C05BFBC2AE3D}" type="datetimeFigureOut">
              <a:rPr lang="en-GB" smtClean="0"/>
              <a:t>23/12/2021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332AA6-7B9A-47EF-821C-926AC120ECC0}"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C73B4A7-DD63-4025-930C-C05BFBC2AE3D}" type="datetimeFigureOut">
              <a:rPr lang="en-GB" smtClean="0"/>
              <a:t>23/12/2021</a:t>
            </a:fld>
            <a:endParaRPr lang="en-GB"/>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GB"/>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97332AA6-7B9A-47EF-821C-926AC120ECC0}" type="slidenum">
              <a:rPr lang="en-GB" smtClean="0"/>
              <a:t>‹#›</a:t>
            </a:fld>
            <a:endParaRPr lang="en-GB"/>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www.preventforschools.org/?category_id=38" TargetMode="External"/><Relationship Id="rId2" Type="http://schemas.openxmlformats.org/officeDocument/2006/relationships/hyperlink" Target="https://www.gov.uk/government/uploads/system/uploads/attachment_data/file/417943/Prevent_Duty_Guidance_England_Wales.pdf" TargetMode="External"/><Relationship Id="rId1" Type="http://schemas.openxmlformats.org/officeDocument/2006/relationships/slideLayout" Target="../slideLayouts/slideLayout2.xml"/><Relationship Id="rId4" Type="http://schemas.openxmlformats.org/officeDocument/2006/relationships/hyperlink" Target="http://www.ltai.info/what-is-preven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69776" y="404664"/>
            <a:ext cx="8229600" cy="6106690"/>
          </a:xfrm>
        </p:spPr>
        <p:txBody>
          <a:bodyPr>
            <a:normAutofit fontScale="90000"/>
          </a:bodyPr>
          <a:lstStyle/>
          <a:p>
            <a:pPr algn="ctr"/>
            <a:br>
              <a:rPr lang="en-GB" b="1" dirty="0">
                <a:solidFill>
                  <a:schemeClr val="tx2">
                    <a:lumMod val="60000"/>
                    <a:lumOff val="40000"/>
                  </a:schemeClr>
                </a:solidFill>
              </a:rPr>
            </a:br>
            <a:r>
              <a:rPr lang="en-GB" b="1" dirty="0">
                <a:solidFill>
                  <a:schemeClr val="tx2">
                    <a:lumMod val="60000"/>
                    <a:lumOff val="40000"/>
                  </a:schemeClr>
                </a:solidFill>
              </a:rPr>
              <a:t>Holy Cross Catholic Primary Academy</a:t>
            </a:r>
            <a:br>
              <a:rPr lang="en-GB" b="1" dirty="0">
                <a:solidFill>
                  <a:schemeClr val="tx2">
                    <a:lumMod val="60000"/>
                    <a:lumOff val="40000"/>
                  </a:schemeClr>
                </a:solidFill>
              </a:rPr>
            </a:br>
            <a:br>
              <a:rPr lang="en-GB" b="1" dirty="0">
                <a:solidFill>
                  <a:schemeClr val="tx2">
                    <a:lumMod val="60000"/>
                    <a:lumOff val="40000"/>
                  </a:schemeClr>
                </a:solidFill>
              </a:rPr>
            </a:br>
            <a:br>
              <a:rPr lang="en-GB" dirty="0">
                <a:solidFill>
                  <a:schemeClr val="tx2">
                    <a:lumMod val="60000"/>
                    <a:lumOff val="40000"/>
                  </a:schemeClr>
                </a:solidFill>
              </a:rPr>
            </a:br>
            <a:br>
              <a:rPr lang="en-GB" dirty="0">
                <a:solidFill>
                  <a:schemeClr val="tx2">
                    <a:lumMod val="60000"/>
                    <a:lumOff val="40000"/>
                  </a:schemeClr>
                </a:solidFill>
              </a:rPr>
            </a:br>
            <a:r>
              <a:rPr lang="en-GB" b="1" dirty="0">
                <a:solidFill>
                  <a:schemeClr val="tx2">
                    <a:lumMod val="60000"/>
                    <a:lumOff val="40000"/>
                  </a:schemeClr>
                </a:solidFill>
              </a:rPr>
              <a:t>The Prevent Strategy</a:t>
            </a:r>
            <a:br>
              <a:rPr lang="en-GB" dirty="0">
                <a:solidFill>
                  <a:schemeClr val="tx2">
                    <a:lumMod val="60000"/>
                    <a:lumOff val="40000"/>
                  </a:schemeClr>
                </a:solidFill>
              </a:rPr>
            </a:br>
            <a:br>
              <a:rPr lang="en-GB" dirty="0">
                <a:solidFill>
                  <a:schemeClr val="tx2">
                    <a:lumMod val="60000"/>
                    <a:lumOff val="40000"/>
                  </a:schemeClr>
                </a:solidFill>
              </a:rPr>
            </a:br>
            <a:endParaRPr lang="en-GB" dirty="0">
              <a:solidFill>
                <a:schemeClr val="tx2">
                  <a:lumMod val="60000"/>
                  <a:lumOff val="40000"/>
                </a:schemeClr>
              </a:solidFill>
            </a:endParaRPr>
          </a:p>
        </p:txBody>
      </p:sp>
    </p:spTree>
    <p:extLst>
      <p:ext uri="{BB962C8B-B14F-4D97-AF65-F5344CB8AC3E}">
        <p14:creationId xmlns:p14="http://schemas.microsoft.com/office/powerpoint/2010/main" val="2280912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What is the Prevent Strategy?</a:t>
            </a:r>
          </a:p>
        </p:txBody>
      </p:sp>
      <p:sp>
        <p:nvSpPr>
          <p:cNvPr id="3" name="Content Placeholder 2"/>
          <p:cNvSpPr>
            <a:spLocks noGrp="1"/>
          </p:cNvSpPr>
          <p:nvPr>
            <p:ph idx="1"/>
          </p:nvPr>
        </p:nvSpPr>
        <p:spPr>
          <a:xfrm>
            <a:off x="457200" y="1772816"/>
            <a:ext cx="8229600" cy="4353347"/>
          </a:xfrm>
        </p:spPr>
        <p:txBody>
          <a:bodyPr/>
          <a:lstStyle/>
          <a:p>
            <a:pPr marL="0" indent="0">
              <a:buNone/>
            </a:pPr>
            <a:endParaRPr lang="en-GB" dirty="0">
              <a:solidFill>
                <a:schemeClr val="bg2">
                  <a:lumMod val="50000"/>
                </a:schemeClr>
              </a:solidFill>
            </a:endParaRPr>
          </a:p>
          <a:p>
            <a:pPr marL="0" indent="0">
              <a:buNone/>
            </a:pPr>
            <a:r>
              <a:rPr lang="en-GB" dirty="0"/>
              <a:t>Prevent is a government strategy designed to stop people becoming terrorists or supporting terrorist or extremist causes.</a:t>
            </a:r>
          </a:p>
          <a:p>
            <a:pPr marL="0" indent="0">
              <a:buNone/>
            </a:pPr>
            <a:endParaRPr lang="en-GB" dirty="0"/>
          </a:p>
          <a:p>
            <a:pPr marL="0" indent="0">
              <a:buNone/>
            </a:pPr>
            <a:r>
              <a:rPr lang="en-GB" dirty="0"/>
              <a:t>The Prevent strategy covers all types of terrorism and extremism, including the extreme right wing, violent Islamist groups and other causes.</a:t>
            </a:r>
          </a:p>
          <a:p>
            <a:endParaRPr lang="en-GB" dirty="0"/>
          </a:p>
        </p:txBody>
      </p:sp>
    </p:spTree>
    <p:extLst>
      <p:ext uri="{BB962C8B-B14F-4D97-AF65-F5344CB8AC3E}">
        <p14:creationId xmlns:p14="http://schemas.microsoft.com/office/powerpoint/2010/main" val="28551481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548680"/>
            <a:ext cx="8229600" cy="780696"/>
          </a:xfrm>
        </p:spPr>
        <p:txBody>
          <a:bodyPr>
            <a:normAutofit fontScale="90000"/>
          </a:bodyPr>
          <a:lstStyle/>
          <a:p>
            <a:pPr algn="ctr"/>
            <a:r>
              <a:rPr lang="en-GB" dirty="0"/>
              <a:t>Key Terms</a:t>
            </a:r>
          </a:p>
        </p:txBody>
      </p:sp>
      <p:sp>
        <p:nvSpPr>
          <p:cNvPr id="3" name="Content Placeholder 2"/>
          <p:cNvSpPr>
            <a:spLocks noGrp="1"/>
          </p:cNvSpPr>
          <p:nvPr>
            <p:ph idx="1"/>
          </p:nvPr>
        </p:nvSpPr>
        <p:spPr>
          <a:xfrm>
            <a:off x="457200" y="1484784"/>
            <a:ext cx="8229600" cy="4968552"/>
          </a:xfrm>
        </p:spPr>
        <p:txBody>
          <a:bodyPr>
            <a:normAutofit lnSpcReduction="10000"/>
          </a:bodyPr>
          <a:lstStyle/>
          <a:p>
            <a:pPr marL="0" indent="0">
              <a:buNone/>
            </a:pPr>
            <a:r>
              <a:rPr lang="en-GB" b="1" dirty="0"/>
              <a:t>Extremism</a:t>
            </a:r>
            <a:r>
              <a:rPr lang="en-GB" dirty="0"/>
              <a:t> – vocal or active opposition to fundamental British values such as democracy, the rule of law and tolerance of different faiths and beliefs </a:t>
            </a:r>
          </a:p>
          <a:p>
            <a:pPr marL="0" indent="0">
              <a:buNone/>
            </a:pPr>
            <a:endParaRPr lang="en-GB" dirty="0"/>
          </a:p>
          <a:p>
            <a:pPr marL="0" indent="0">
              <a:buNone/>
            </a:pPr>
            <a:r>
              <a:rPr lang="en-GB" b="1" dirty="0"/>
              <a:t>Ideology</a:t>
            </a:r>
            <a:r>
              <a:rPr lang="en-GB" dirty="0"/>
              <a:t> – a set of beliefs</a:t>
            </a:r>
          </a:p>
          <a:p>
            <a:pPr marL="0" indent="0">
              <a:buNone/>
            </a:pPr>
            <a:endParaRPr lang="en-GB" dirty="0"/>
          </a:p>
          <a:p>
            <a:pPr marL="0" indent="0">
              <a:buNone/>
            </a:pPr>
            <a:r>
              <a:rPr lang="en-GB" b="1" dirty="0"/>
              <a:t>Terrorism</a:t>
            </a:r>
            <a:r>
              <a:rPr lang="en-GB" dirty="0"/>
              <a:t> – a violent action against people or property, designed to create fear and advance a political, religious or ideological cause</a:t>
            </a:r>
          </a:p>
          <a:p>
            <a:pPr marL="0" indent="0">
              <a:buNone/>
            </a:pPr>
            <a:endParaRPr lang="en-GB" dirty="0"/>
          </a:p>
          <a:p>
            <a:pPr marL="0" indent="0">
              <a:buNone/>
            </a:pPr>
            <a:r>
              <a:rPr lang="en-GB" b="1" dirty="0"/>
              <a:t>Radicalisation</a:t>
            </a:r>
            <a:r>
              <a:rPr lang="en-GB" dirty="0"/>
              <a:t> – the process by which a person comes to support extremism and terrorism</a:t>
            </a:r>
          </a:p>
          <a:p>
            <a:endParaRPr lang="en-GB" dirty="0"/>
          </a:p>
        </p:txBody>
      </p:sp>
    </p:spTree>
    <p:extLst>
      <p:ext uri="{BB962C8B-B14F-4D97-AF65-F5344CB8AC3E}">
        <p14:creationId xmlns:p14="http://schemas.microsoft.com/office/powerpoint/2010/main" val="7998423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sz="4000" dirty="0"/>
              <a:t>How does the Prevent Strategy apply to schools?</a:t>
            </a:r>
          </a:p>
        </p:txBody>
      </p:sp>
      <p:sp>
        <p:nvSpPr>
          <p:cNvPr id="3" name="Content Placeholder 2"/>
          <p:cNvSpPr>
            <a:spLocks noGrp="1"/>
          </p:cNvSpPr>
          <p:nvPr>
            <p:ph idx="1"/>
          </p:nvPr>
        </p:nvSpPr>
        <p:spPr>
          <a:xfrm>
            <a:off x="457200" y="1935480"/>
            <a:ext cx="8229600" cy="4589864"/>
          </a:xfrm>
        </p:spPr>
        <p:txBody>
          <a:bodyPr>
            <a:normAutofit lnSpcReduction="10000"/>
          </a:bodyPr>
          <a:lstStyle/>
          <a:p>
            <a:pPr marL="0" indent="0">
              <a:buNone/>
            </a:pPr>
            <a:r>
              <a:rPr lang="en-GB" dirty="0"/>
              <a:t>From July 2015 all schools (as well as other organisations) have a duty to safeguard children from radicalisation and extremism.  </a:t>
            </a:r>
          </a:p>
          <a:p>
            <a:pPr marL="0" indent="0">
              <a:buNone/>
            </a:pPr>
            <a:endParaRPr lang="en-GB" dirty="0"/>
          </a:p>
          <a:p>
            <a:pPr marL="0" indent="0">
              <a:buNone/>
            </a:pPr>
            <a:r>
              <a:rPr lang="en-GB" dirty="0"/>
              <a:t>This means we have a responsibility to protect children from extremist and violent views the same way we protect them from drugs or gang violence. </a:t>
            </a:r>
          </a:p>
          <a:p>
            <a:pPr marL="0" indent="0">
              <a:buNone/>
            </a:pPr>
            <a:endParaRPr lang="en-GB" dirty="0"/>
          </a:p>
          <a:p>
            <a:pPr marL="0" indent="0">
              <a:buNone/>
            </a:pPr>
            <a:r>
              <a:rPr lang="en-GB" dirty="0"/>
              <a:t>Importantly, we can provide a safe place for pupils to discuss these issues so they better understand how to protect themselves.</a:t>
            </a:r>
          </a:p>
          <a:p>
            <a:endParaRPr lang="en-GB" dirty="0"/>
          </a:p>
        </p:txBody>
      </p:sp>
    </p:spTree>
    <p:extLst>
      <p:ext uri="{BB962C8B-B14F-4D97-AF65-F5344CB8AC3E}">
        <p14:creationId xmlns:p14="http://schemas.microsoft.com/office/powerpoint/2010/main" val="2792018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636680"/>
          </a:xfrm>
        </p:spPr>
        <p:txBody>
          <a:bodyPr>
            <a:normAutofit fontScale="90000"/>
          </a:bodyPr>
          <a:lstStyle/>
          <a:p>
            <a:pPr algn="ctr"/>
            <a:r>
              <a:rPr lang="en-GB" dirty="0"/>
              <a:t>What does this mean in practice?</a:t>
            </a:r>
          </a:p>
        </p:txBody>
      </p:sp>
      <p:sp>
        <p:nvSpPr>
          <p:cNvPr id="3" name="Content Placeholder 2"/>
          <p:cNvSpPr>
            <a:spLocks noGrp="1"/>
          </p:cNvSpPr>
          <p:nvPr>
            <p:ph idx="1"/>
          </p:nvPr>
        </p:nvSpPr>
        <p:spPr>
          <a:xfrm>
            <a:off x="457200" y="1412776"/>
            <a:ext cx="8229600" cy="5184576"/>
          </a:xfrm>
        </p:spPr>
        <p:txBody>
          <a:bodyPr>
            <a:normAutofit fontScale="77500" lnSpcReduction="20000"/>
          </a:bodyPr>
          <a:lstStyle/>
          <a:p>
            <a:pPr marL="0" indent="0">
              <a:buNone/>
            </a:pPr>
            <a:r>
              <a:rPr lang="en-GB" dirty="0"/>
              <a:t>Many of the things we already do in school to help children become positive, happy members of society also contribute to the Prevent strategy. </a:t>
            </a:r>
          </a:p>
          <a:p>
            <a:pPr marL="0" indent="0">
              <a:buNone/>
            </a:pPr>
            <a:endParaRPr lang="en-GB" dirty="0"/>
          </a:p>
          <a:p>
            <a:pPr marL="0" indent="0">
              <a:buNone/>
            </a:pPr>
            <a:r>
              <a:rPr lang="en-GB" dirty="0"/>
              <a:t>These include:</a:t>
            </a:r>
          </a:p>
          <a:p>
            <a:pPr lvl="0"/>
            <a:r>
              <a:rPr lang="en-GB" dirty="0"/>
              <a:t>Exploring other cultures and religions and promoting diversity</a:t>
            </a:r>
          </a:p>
          <a:p>
            <a:pPr lvl="0"/>
            <a:r>
              <a:rPr lang="en-GB" dirty="0"/>
              <a:t>Challenging prejudices and racist comments</a:t>
            </a:r>
          </a:p>
          <a:p>
            <a:pPr lvl="0"/>
            <a:r>
              <a:rPr lang="en-GB" dirty="0"/>
              <a:t>Developing critical thinking skills and a strong, positive self-identity</a:t>
            </a:r>
          </a:p>
          <a:p>
            <a:pPr lvl="0"/>
            <a:r>
              <a:rPr lang="en-GB" dirty="0"/>
              <a:t>Promoting the spiritual, moral, social and cultural development of pupils, as well as British values such as democracy</a:t>
            </a:r>
          </a:p>
          <a:p>
            <a:pPr lvl="0"/>
            <a:endParaRPr lang="en-GB" dirty="0"/>
          </a:p>
          <a:p>
            <a:pPr marL="0" indent="0">
              <a:buNone/>
            </a:pPr>
            <a:r>
              <a:rPr lang="en-GB" dirty="0"/>
              <a:t>We will also protect children from the risk of radicalisation, for example by using filters on the internet to make sure they can’t access extremist and terrorist material, or by vetting visitors who come into school to work with pupils. </a:t>
            </a:r>
          </a:p>
          <a:p>
            <a:pPr marL="0" indent="0">
              <a:buNone/>
            </a:pPr>
            <a:endParaRPr lang="en-GB" dirty="0"/>
          </a:p>
          <a:p>
            <a:pPr marL="0" indent="0">
              <a:buNone/>
            </a:pPr>
            <a:r>
              <a:rPr lang="en-GB" dirty="0"/>
              <a:t>Different schools will carry out the Prevent duty in different ways, depending on the age of the children and the needs of the community. </a:t>
            </a:r>
          </a:p>
          <a:p>
            <a:endParaRPr lang="en-GB" dirty="0"/>
          </a:p>
        </p:txBody>
      </p:sp>
    </p:spTree>
    <p:extLst>
      <p:ext uri="{BB962C8B-B14F-4D97-AF65-F5344CB8AC3E}">
        <p14:creationId xmlns:p14="http://schemas.microsoft.com/office/powerpoint/2010/main" val="25200699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Frequently Asked Questions</a:t>
            </a:r>
          </a:p>
        </p:txBody>
      </p:sp>
      <p:sp>
        <p:nvSpPr>
          <p:cNvPr id="3" name="Content Placeholder 2"/>
          <p:cNvSpPr>
            <a:spLocks noGrp="1"/>
          </p:cNvSpPr>
          <p:nvPr>
            <p:ph idx="1"/>
          </p:nvPr>
        </p:nvSpPr>
        <p:spPr/>
        <p:txBody>
          <a:bodyPr/>
          <a:lstStyle/>
          <a:p>
            <a:pPr marL="0" indent="0">
              <a:buNone/>
            </a:pPr>
            <a:r>
              <a:rPr lang="en-GB" b="1" i="1" dirty="0"/>
              <a:t>How does Prevent relate to British values?</a:t>
            </a:r>
            <a:endParaRPr lang="en-GB" dirty="0"/>
          </a:p>
          <a:p>
            <a:pPr marL="0" indent="0">
              <a:buNone/>
            </a:pPr>
            <a:r>
              <a:rPr lang="en-GB" dirty="0"/>
              <a:t>Schools have been required to promote British values since 2014, and this will continue to be part of our response to the Prevent strategy.</a:t>
            </a:r>
          </a:p>
          <a:p>
            <a:pPr marL="0" indent="0">
              <a:buNone/>
            </a:pPr>
            <a:r>
              <a:rPr lang="en-GB" dirty="0"/>
              <a:t>British values include:</a:t>
            </a:r>
          </a:p>
          <a:p>
            <a:pPr lvl="0"/>
            <a:r>
              <a:rPr lang="en-GB" dirty="0"/>
              <a:t>Democracy</a:t>
            </a:r>
          </a:p>
          <a:p>
            <a:pPr lvl="0"/>
            <a:r>
              <a:rPr lang="en-GB" dirty="0"/>
              <a:t>The rule of law</a:t>
            </a:r>
          </a:p>
          <a:p>
            <a:pPr lvl="0"/>
            <a:r>
              <a:rPr lang="en-GB" dirty="0"/>
              <a:t>Individual liberty and mutual respect</a:t>
            </a:r>
          </a:p>
          <a:p>
            <a:pPr lvl="0"/>
            <a:r>
              <a:rPr lang="en-GB" dirty="0"/>
              <a:t>Tolerance of different faiths and beliefs</a:t>
            </a:r>
          </a:p>
          <a:p>
            <a:pPr marL="0" indent="0">
              <a:buNone/>
            </a:pPr>
            <a:endParaRPr lang="en-GB" dirty="0"/>
          </a:p>
        </p:txBody>
      </p:sp>
    </p:spTree>
    <p:extLst>
      <p:ext uri="{BB962C8B-B14F-4D97-AF65-F5344CB8AC3E}">
        <p14:creationId xmlns:p14="http://schemas.microsoft.com/office/powerpoint/2010/main" val="30435369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96752"/>
            <a:ext cx="8229600" cy="5127848"/>
          </a:xfrm>
        </p:spPr>
        <p:txBody>
          <a:bodyPr/>
          <a:lstStyle/>
          <a:p>
            <a:pPr marL="0" indent="0">
              <a:buNone/>
            </a:pPr>
            <a:r>
              <a:rPr lang="en-GB" b="1" i="1" dirty="0"/>
              <a:t>Isn’t my child too young to learn about extremism?</a:t>
            </a:r>
            <a:endParaRPr lang="en-GB" dirty="0"/>
          </a:p>
          <a:p>
            <a:endParaRPr lang="en-GB" dirty="0"/>
          </a:p>
          <a:p>
            <a:pPr marL="0" indent="0">
              <a:buNone/>
            </a:pPr>
            <a:r>
              <a:rPr lang="en-GB" dirty="0"/>
              <a:t>The Prevent strategy is not just about discussing extremism itself, which may not be appropriate for younger children. It is also about teaching children values such as tolerance and mutual respect. </a:t>
            </a:r>
          </a:p>
          <a:p>
            <a:endParaRPr lang="en-GB" dirty="0"/>
          </a:p>
          <a:p>
            <a:pPr marL="0" indent="0">
              <a:buNone/>
            </a:pPr>
            <a:r>
              <a:rPr lang="en-GB" dirty="0"/>
              <a:t>The school will make sure any discussions are suitable for the age and maturity of the children involved. </a:t>
            </a:r>
          </a:p>
          <a:p>
            <a:pPr marL="0" indent="0">
              <a:buNone/>
            </a:pPr>
            <a:endParaRPr lang="en-GB" dirty="0"/>
          </a:p>
        </p:txBody>
      </p:sp>
    </p:spTree>
    <p:extLst>
      <p:ext uri="{BB962C8B-B14F-4D97-AF65-F5344CB8AC3E}">
        <p14:creationId xmlns:p14="http://schemas.microsoft.com/office/powerpoint/2010/main" val="22883937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80728"/>
            <a:ext cx="8229600" cy="5343872"/>
          </a:xfrm>
        </p:spPr>
        <p:txBody>
          <a:bodyPr/>
          <a:lstStyle/>
          <a:p>
            <a:pPr marL="0" indent="0">
              <a:buNone/>
            </a:pPr>
            <a:r>
              <a:rPr lang="en-GB" b="1" i="1" dirty="0"/>
              <a:t>Is extremism really a risk in our area?</a:t>
            </a:r>
          </a:p>
          <a:p>
            <a:pPr marL="0" indent="0">
              <a:buNone/>
            </a:pPr>
            <a:endParaRPr lang="en-GB" dirty="0"/>
          </a:p>
          <a:p>
            <a:pPr marL="0" indent="0">
              <a:buNone/>
            </a:pPr>
            <a:r>
              <a:rPr lang="en-GB" dirty="0"/>
              <a:t>Extremism can take many forms, including political, religious and misogynistic extremism. Some of these may be a bigger threat in our area than others. </a:t>
            </a:r>
          </a:p>
          <a:p>
            <a:pPr marL="0" indent="0">
              <a:buNone/>
            </a:pPr>
            <a:endParaRPr lang="en-GB" dirty="0"/>
          </a:p>
          <a:p>
            <a:pPr marL="0" indent="0">
              <a:buNone/>
            </a:pPr>
            <a:r>
              <a:rPr lang="en-GB" dirty="0"/>
              <a:t>We will give children the skills to protect them from any extremist views they may encounter, now or later in their lives.</a:t>
            </a:r>
          </a:p>
          <a:p>
            <a:endParaRPr lang="en-GB" dirty="0"/>
          </a:p>
        </p:txBody>
      </p:sp>
    </p:spTree>
    <p:extLst>
      <p:ext uri="{BB962C8B-B14F-4D97-AF65-F5344CB8AC3E}">
        <p14:creationId xmlns:p14="http://schemas.microsoft.com/office/powerpoint/2010/main" val="22759730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a:t>Where to go for more information</a:t>
            </a:r>
          </a:p>
        </p:txBody>
      </p:sp>
      <p:sp>
        <p:nvSpPr>
          <p:cNvPr id="3" name="Content Placeholder 2"/>
          <p:cNvSpPr>
            <a:spLocks noGrp="1"/>
          </p:cNvSpPr>
          <p:nvPr>
            <p:ph idx="1"/>
          </p:nvPr>
        </p:nvSpPr>
        <p:spPr/>
        <p:txBody>
          <a:bodyPr>
            <a:normAutofit lnSpcReduction="10000"/>
          </a:bodyPr>
          <a:lstStyle/>
          <a:p>
            <a:pPr marL="0" indent="0">
              <a:buNone/>
            </a:pPr>
            <a:r>
              <a:rPr lang="en-GB" b="1" dirty="0"/>
              <a:t>Contact the school</a:t>
            </a:r>
            <a:endParaRPr lang="en-GB" dirty="0"/>
          </a:p>
          <a:p>
            <a:pPr marL="0" indent="0">
              <a:buNone/>
            </a:pPr>
            <a:r>
              <a:rPr lang="en-GB" dirty="0"/>
              <a:t>If you have any questions or concerns about the Prevent strategy and what it means for your child, please do not hesitate to contact our school. </a:t>
            </a:r>
          </a:p>
          <a:p>
            <a:pPr marL="0" indent="0">
              <a:buNone/>
            </a:pPr>
            <a:endParaRPr lang="en-GB" dirty="0"/>
          </a:p>
          <a:p>
            <a:pPr marL="0" indent="0">
              <a:buNone/>
            </a:pPr>
            <a:r>
              <a:rPr lang="en-GB" b="1" dirty="0"/>
              <a:t>See our policies</a:t>
            </a:r>
            <a:endParaRPr lang="en-GB" dirty="0"/>
          </a:p>
          <a:p>
            <a:pPr marL="0" indent="0">
              <a:buNone/>
            </a:pPr>
            <a:r>
              <a:rPr lang="en-GB" dirty="0"/>
              <a:t>You will find more details about radicalisation in our safeguarding policy, available on our website.</a:t>
            </a:r>
          </a:p>
          <a:p>
            <a:pPr marL="0" indent="0">
              <a:buNone/>
            </a:pPr>
            <a:r>
              <a:rPr lang="en-GB" dirty="0"/>
              <a:t>We also have information about spiritual, moral, social and cultural development and British values.</a:t>
            </a:r>
          </a:p>
          <a:p>
            <a:endParaRPr lang="en-GB" dirty="0"/>
          </a:p>
        </p:txBody>
      </p:sp>
    </p:spTree>
    <p:extLst>
      <p:ext uri="{BB962C8B-B14F-4D97-AF65-F5344CB8AC3E}">
        <p14:creationId xmlns:p14="http://schemas.microsoft.com/office/powerpoint/2010/main" val="22163074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External Sources</a:t>
            </a:r>
          </a:p>
        </p:txBody>
      </p:sp>
      <p:sp>
        <p:nvSpPr>
          <p:cNvPr id="3" name="Content Placeholder 2"/>
          <p:cNvSpPr>
            <a:spLocks noGrp="1"/>
          </p:cNvSpPr>
          <p:nvPr>
            <p:ph idx="1"/>
          </p:nvPr>
        </p:nvSpPr>
        <p:spPr/>
        <p:txBody>
          <a:bodyPr>
            <a:normAutofit lnSpcReduction="10000"/>
          </a:bodyPr>
          <a:lstStyle/>
          <a:p>
            <a:pPr marL="0" indent="0">
              <a:buNone/>
            </a:pPr>
            <a:r>
              <a:rPr lang="en-GB" dirty="0"/>
              <a:t>The following sources may also be useful for further information:</a:t>
            </a:r>
          </a:p>
          <a:p>
            <a:r>
              <a:rPr lang="en-GB" dirty="0"/>
              <a:t>Prevent duty guidance: for England and Wales, HM Government</a:t>
            </a:r>
            <a:br>
              <a:rPr lang="en-GB" dirty="0"/>
            </a:br>
            <a:r>
              <a:rPr lang="en-GB" u="sng" dirty="0">
                <a:solidFill>
                  <a:schemeClr val="accent1">
                    <a:lumMod val="60000"/>
                    <a:lumOff val="40000"/>
                  </a:schemeClr>
                </a:solidFill>
                <a:hlinkClick r:id="rId2"/>
              </a:rPr>
              <a:t>https://www.gov.uk/government/uploads/system/uploads/attachment_data/file/417943/Prevent_Duty_Guidance_England_Wales.pdf</a:t>
            </a:r>
            <a:endParaRPr lang="en-GB" dirty="0">
              <a:solidFill>
                <a:schemeClr val="accent1">
                  <a:lumMod val="60000"/>
                  <a:lumOff val="40000"/>
                </a:schemeClr>
              </a:solidFill>
            </a:endParaRPr>
          </a:p>
          <a:p>
            <a:r>
              <a:rPr lang="en-GB" dirty="0"/>
              <a:t>Frequently asked questions, Prevent For Schools</a:t>
            </a:r>
            <a:br>
              <a:rPr lang="en-GB" dirty="0"/>
            </a:br>
            <a:r>
              <a:rPr lang="en-GB" u="sng" dirty="0">
                <a:hlinkClick r:id="rId3"/>
              </a:rPr>
              <a:t>http://www.preventforschools.org/?category_id=38</a:t>
            </a:r>
            <a:r>
              <a:rPr lang="en-GB" dirty="0"/>
              <a:t> </a:t>
            </a:r>
          </a:p>
          <a:p>
            <a:r>
              <a:rPr lang="en-GB" dirty="0"/>
              <a:t>What is Prevent? Let’s Talk About It</a:t>
            </a:r>
            <a:br>
              <a:rPr lang="en-GB" dirty="0"/>
            </a:br>
            <a:r>
              <a:rPr lang="en-GB" u="sng" dirty="0">
                <a:hlinkClick r:id="rId4"/>
              </a:rPr>
              <a:t>http://www.ltai.info/what-is-prevent/</a:t>
            </a:r>
            <a:endParaRPr lang="en-GB" dirty="0"/>
          </a:p>
          <a:p>
            <a:pPr marL="0" indent="0">
              <a:buNone/>
            </a:pPr>
            <a:endParaRPr lang="en-GB" dirty="0"/>
          </a:p>
        </p:txBody>
      </p:sp>
    </p:spTree>
    <p:extLst>
      <p:ext uri="{BB962C8B-B14F-4D97-AF65-F5344CB8AC3E}">
        <p14:creationId xmlns:p14="http://schemas.microsoft.com/office/powerpoint/2010/main" val="86937941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21</TotalTime>
  <Words>718</Words>
  <Application>Microsoft Office PowerPoint</Application>
  <PresentationFormat>On-screen Show (4:3)</PresentationFormat>
  <Paragraphs>62</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Calibri</vt:lpstr>
      <vt:lpstr>Constantia</vt:lpstr>
      <vt:lpstr>Wingdings 2</vt:lpstr>
      <vt:lpstr>Flow</vt:lpstr>
      <vt:lpstr> Holy Cross Catholic Primary Academy    The Prevent Strategy  </vt:lpstr>
      <vt:lpstr>What is the Prevent Strategy?</vt:lpstr>
      <vt:lpstr>Key Terms</vt:lpstr>
      <vt:lpstr>How does the Prevent Strategy apply to schools?</vt:lpstr>
      <vt:lpstr>What does this mean in practice?</vt:lpstr>
      <vt:lpstr>Frequently Asked Questions</vt:lpstr>
      <vt:lpstr>PowerPoint Presentation</vt:lpstr>
      <vt:lpstr>PowerPoint Presentation</vt:lpstr>
      <vt:lpstr>Where to go for more information</vt:lpstr>
      <vt:lpstr>External Sources</vt:lpstr>
    </vt:vector>
  </TitlesOfParts>
  <Company>RM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 Winefride’s Catholic  Primary School    The Prevent Strategy</dc:title>
  <dc:creator>Paul Underwood</dc:creator>
  <cp:lastModifiedBy>Shaun Kelliher</cp:lastModifiedBy>
  <cp:revision>5</cp:revision>
  <dcterms:created xsi:type="dcterms:W3CDTF">2015-10-07T10:44:23Z</dcterms:created>
  <dcterms:modified xsi:type="dcterms:W3CDTF">2021-12-23T19:15:13Z</dcterms:modified>
</cp:coreProperties>
</file>